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C6780-1767-458B-85CD-0FF20A068A8A}" type="datetimeFigureOut">
              <a:rPr lang="de-DE" smtClean="0"/>
              <a:t>02.07.2024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19E61-639C-42C2-AEB8-E3FA1EC914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45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auf der Rückseite des Rahmens eine Plexiglasscheibe mit Schrauben befestigt und auf die Hinterseite des Glases eine halbdurchsichtige </a:t>
            </a:r>
            <a:r>
              <a:rPr lang="de-DE" dirty="0" err="1"/>
              <a:t>Spiegelglasfolie</a:t>
            </a:r>
            <a:r>
              <a:rPr lang="de-DE" dirty="0"/>
              <a:t> befestigt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6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Technologie und Werkzeuge</a:t>
            </a:r>
            <a:endParaRPr lang="de-DE" dirty="0"/>
          </a:p>
          <a:p>
            <a:r>
              <a:rPr lang="de-DE" dirty="0"/>
              <a:t>Für die Entwicklung dieses Projekts habe ich verschiedene moderne Webtechnologien und Entwicklungswerkzeuge verwendet: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JavaScript</a:t>
            </a:r>
            <a:r>
              <a:rPr lang="de-DE" dirty="0"/>
              <a:t>: Hauptsächlich genutzt für die logische Programmierung und Interaktivität des Smart </a:t>
            </a:r>
            <a:r>
              <a:rPr lang="de-DE" dirty="0" err="1"/>
              <a:t>Mirrors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HTML</a:t>
            </a:r>
            <a:r>
              <a:rPr lang="de-DE" dirty="0"/>
              <a:t>: Dient als Grundgerüst für die Struktur der Benutzeroberfläche.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CSS</a:t>
            </a:r>
            <a:r>
              <a:rPr lang="de-DE" dirty="0"/>
              <a:t>: Verwendet zur Gestaltung und zum Layout der verschiedenen Komponenten und Widgets.</a:t>
            </a:r>
          </a:p>
          <a:p>
            <a:r>
              <a:rPr lang="de-DE" b="1" dirty="0"/>
              <a:t>Entwicklungsumgebung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Visual Studio Code</a:t>
            </a:r>
            <a:r>
              <a:rPr lang="de-DE" dirty="0"/>
              <a:t>: Als Entwicklungsumgebung habe ich Visual Studio Code gewählt, da es leistungsstark, flexibel und durch zahlreiche Erweiterungen sehr anpassbar ist.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9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5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7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0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5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8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66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0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6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04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devecosystem-2023/development/" TargetMode="External"/><Relationship Id="rId2" Type="http://schemas.openxmlformats.org/officeDocument/2006/relationships/hyperlink" Target="https://flutter.dev/brand/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tech.com/" TargetMode="External"/><Relationship Id="rId2" Type="http://schemas.openxmlformats.org/officeDocument/2006/relationships/hyperlink" Target="https://www.raspberrypi.com/products/raspberry-pi-3-model-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ll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Spiegel AI </a:t>
            </a:r>
            <a:r>
              <a:rPr lang="en-US" dirty="0" err="1"/>
              <a:t>Rahmen</a:t>
            </a:r>
            <a:r>
              <a:rPr lang="en-US" dirty="0"/>
              <a:t> &amp; Hardware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 </a:t>
            </a:r>
            <a:r>
              <a:rPr lang="en-US" dirty="0" err="1"/>
              <a:t>Kranner</a:t>
            </a:r>
            <a:r>
              <a:rPr lang="en-US" dirty="0"/>
              <a:t>, Marcel Wagner–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584166"/>
            <a:ext cx="4227457" cy="4465320"/>
          </a:xfrm>
        </p:spPr>
        <p:txBody>
          <a:bodyPr/>
          <a:lstStyle/>
          <a:p>
            <a:r>
              <a:rPr lang="de-DE" dirty="0"/>
              <a:t>Uhrzeit:</a:t>
            </a:r>
          </a:p>
          <a:p>
            <a:pPr lvl="1"/>
            <a:r>
              <a:rPr lang="de-DE" dirty="0"/>
              <a:t>Liest Systemzeit aus</a:t>
            </a:r>
          </a:p>
          <a:p>
            <a:r>
              <a:rPr lang="de-DE" dirty="0"/>
              <a:t>Weitere Widgets:</a:t>
            </a:r>
          </a:p>
          <a:p>
            <a:pPr lvl="1"/>
            <a:r>
              <a:rPr lang="de-DE" dirty="0"/>
              <a:t>Nutzen APIs</a:t>
            </a:r>
          </a:p>
          <a:p>
            <a:pPr lvl="1"/>
            <a:r>
              <a:rPr lang="de-DE" dirty="0"/>
              <a:t>Erfordert ständige Synchronisation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10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DBFCC9D-548C-63E0-E885-F9FF382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2060848"/>
            <a:ext cx="2381582" cy="10478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1AA020-561C-97A5-4CBF-7A261A0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1" y="4619160"/>
            <a:ext cx="10657184" cy="13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 Änderungen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Datenübertragung:</a:t>
            </a:r>
          </a:p>
          <a:p>
            <a:pPr lvl="1"/>
            <a:r>
              <a:rPr lang="de-DE" dirty="0"/>
              <a:t>Gesichtserkennungsdaten werden an das Display gesendet</a:t>
            </a:r>
          </a:p>
          <a:p>
            <a:r>
              <a:rPr lang="de-DE" dirty="0"/>
              <a:t>Datenverarbeitung:</a:t>
            </a:r>
          </a:p>
          <a:p>
            <a:pPr lvl="1"/>
            <a:r>
              <a:rPr lang="de-DE" dirty="0"/>
              <a:t>Erkennung und Auswertung der Daten</a:t>
            </a:r>
          </a:p>
          <a:p>
            <a:r>
              <a:rPr lang="de-DE" dirty="0"/>
              <a:t>Anzeigeanpassung:</a:t>
            </a:r>
          </a:p>
          <a:p>
            <a:pPr lvl="1"/>
            <a:r>
              <a:rPr lang="de-DE" dirty="0"/>
              <a:t>Displayanzeige basierend auf die Auswertungen anpassen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11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B8A6BCE-5621-FF09-3A4F-4AADFCB8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05" y="2492897"/>
            <a:ext cx="3970343" cy="24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3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 Änderungen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>
            <a:normAutofit fontScale="92500"/>
          </a:bodyPr>
          <a:lstStyle/>
          <a:p>
            <a:r>
              <a:rPr lang="de-DE" dirty="0"/>
              <a:t>Erkennung von Profilen:</a:t>
            </a:r>
          </a:p>
          <a:p>
            <a:pPr lvl="1"/>
            <a:r>
              <a:rPr lang="de-DE" dirty="0"/>
              <a:t>Identifizierung des Profils anhand des Namens</a:t>
            </a:r>
          </a:p>
          <a:p>
            <a:r>
              <a:rPr lang="de-DE" dirty="0"/>
              <a:t>Aktive Widgets:</a:t>
            </a:r>
          </a:p>
          <a:p>
            <a:pPr lvl="1"/>
            <a:r>
              <a:rPr lang="de-DE" dirty="0"/>
              <a:t>Anzeige der aktivierten Widgets auf Basis ihres Status (</a:t>
            </a:r>
            <a:r>
              <a:rPr lang="de-DE" dirty="0" err="1"/>
              <a:t>enabled</a:t>
            </a:r>
            <a:r>
              <a:rPr lang="de-DE" dirty="0"/>
              <a:t>: </a:t>
            </a:r>
            <a:r>
              <a:rPr lang="de-DE" dirty="0" err="1"/>
              <a:t>true</a:t>
            </a:r>
            <a:r>
              <a:rPr lang="de-DE" dirty="0"/>
              <a:t>/</a:t>
            </a:r>
            <a:r>
              <a:rPr lang="de-DE" dirty="0" err="1"/>
              <a:t>false</a:t>
            </a:r>
            <a:r>
              <a:rPr lang="de-DE" dirty="0"/>
              <a:t>)</a:t>
            </a:r>
          </a:p>
          <a:p>
            <a:r>
              <a:rPr lang="de-DE" dirty="0"/>
              <a:t>Widget Positionierung</a:t>
            </a:r>
          </a:p>
          <a:p>
            <a:pPr lvl="1"/>
            <a:r>
              <a:rPr lang="de-DE" dirty="0"/>
              <a:t>Festlegung der Reihenfolge, in der die aktiven Widgets angezeigt werden</a:t>
            </a:r>
          </a:p>
          <a:p>
            <a:pPr lvl="1"/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12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233C8B7-1C60-7A0C-2FE3-8A7D0887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914" y="1229984"/>
            <a:ext cx="1299883" cy="49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Spiegel AI Remote App &amp; </a:t>
            </a:r>
            <a:r>
              <a:rPr lang="en-US" dirty="0" err="1" smtClean="0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Vollmer – 03.07.2024</a:t>
            </a:r>
          </a:p>
          <a:p>
            <a:r>
              <a:rPr lang="en-US" dirty="0" err="1" smtClean="0"/>
              <a:t>Datenverarbeitung</a:t>
            </a:r>
            <a:r>
              <a:rPr lang="en-US" dirty="0" smtClean="0"/>
              <a:t> in der </a:t>
            </a:r>
            <a:r>
              <a:rPr lang="en-US" dirty="0" err="1" smtClean="0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Flutter</a:t>
            </a:r>
            <a:r>
              <a:rPr lang="de-DE" dirty="0"/>
              <a:t>™ SDK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erlaubt Cross-Plattform Entwicklung mit einer Codebase</a:t>
            </a:r>
          </a:p>
          <a:p>
            <a:r>
              <a:rPr lang="en-US" dirty="0" err="1" smtClean="0"/>
              <a:t>kompiliert</a:t>
            </a:r>
            <a:r>
              <a:rPr lang="en-US" dirty="0" smtClean="0"/>
              <a:t> Dart-Code in </a:t>
            </a:r>
            <a:r>
              <a:rPr lang="en-US" dirty="0" err="1" smtClean="0"/>
              <a:t>nativen</a:t>
            </a:r>
            <a:r>
              <a:rPr lang="en-US" dirty="0" smtClean="0"/>
              <a:t> </a:t>
            </a:r>
            <a:r>
              <a:rPr lang="en-US" dirty="0" err="1" smtClean="0"/>
              <a:t>Maschinencode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14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620689"/>
            <a:ext cx="2244612" cy="651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34" y="2132856"/>
            <a:ext cx="3828839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&amp; Widgets</a:t>
            </a:r>
            <a:endParaRPr lang="en-US" dirty="0"/>
          </a:p>
        </p:txBody>
      </p:sp>
      <p:pic>
        <p:nvPicPr>
          <p:cNvPr id="7" name="screenrecording_remo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2144" y="1696244"/>
            <a:ext cx="2006600" cy="445928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1696244"/>
            <a:ext cx="2008108" cy="4462463"/>
          </a:xfrm>
          <a:prstGeom prst="rect">
            <a:avLst/>
          </a:prstGeom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220472" y="1706880"/>
            <a:ext cx="422745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i="1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Remote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erlaubt Änderung des ‘state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‘</a:t>
            </a:r>
          </a:p>
          <a:p>
            <a:pPr marL="457200" indent="-457200">
              <a:buClr>
                <a:srgbClr val="009999"/>
              </a:buClr>
            </a:pPr>
            <a:endParaRPr lang="de-DE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Widgets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gibt an, welche Widgets im ‘state‘ verfügbar sind</a:t>
            </a:r>
          </a:p>
        </p:txBody>
      </p:sp>
    </p:spTree>
    <p:extLst>
      <p:ext uri="{BB962C8B-B14F-4D97-AF65-F5344CB8AC3E}">
        <p14:creationId xmlns:p14="http://schemas.microsoft.com/office/powerpoint/2010/main" val="17219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16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1696244"/>
            <a:ext cx="2006679" cy="445928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1696243"/>
            <a:ext cx="2003822" cy="4452938"/>
          </a:xfrm>
        </p:spPr>
      </p:pic>
      <p:sp>
        <p:nvSpPr>
          <p:cNvPr id="8" name="Content Placeholder 13"/>
          <p:cNvSpPr txBox="1">
            <a:spLocks/>
          </p:cNvSpPr>
          <p:nvPr/>
        </p:nvSpPr>
        <p:spPr>
          <a:xfrm>
            <a:off x="1220472" y="1706880"/>
            <a:ext cx="422745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i="1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Profile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ermöglicht es, bestehende Profile auszuwählen oder zu löschen</a:t>
            </a:r>
          </a:p>
          <a:p>
            <a:pPr marL="457200" indent="-457200"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neue Profile können hinzugefügt werden</a:t>
            </a:r>
          </a:p>
        </p:txBody>
      </p:sp>
    </p:spTree>
    <p:extLst>
      <p:ext uri="{BB962C8B-B14F-4D97-AF65-F5344CB8AC3E}">
        <p14:creationId xmlns:p14="http://schemas.microsoft.com/office/powerpoint/2010/main" val="387153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Schnittstelle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17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72" y="1701797"/>
            <a:ext cx="47625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0472" y="5288835"/>
            <a:ext cx="1036050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de-DE" sz="1700" dirty="0">
                <a:solidFill>
                  <a:srgbClr val="6A9955"/>
                </a:solidFill>
                <a:latin typeface="Consolas" panose="020B0609020204030204" pitchFamily="49" charset="0"/>
              </a:rPr>
              <a:t>// Profil lokal ändern</a:t>
            </a:r>
            <a:endParaRPr lang="de-DE" sz="1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defTabSz="1218987"/>
            <a:r>
              <a:rPr lang="de-DE" sz="1700" dirty="0">
                <a:solidFill>
                  <a:srgbClr val="6A9955"/>
                </a:solidFill>
                <a:latin typeface="Consolas" panose="020B0609020204030204" pitchFamily="49" charset="0"/>
              </a:rPr>
              <a:t>// Profil in profiles.json speichern</a:t>
            </a:r>
            <a:endParaRPr lang="de-DE" sz="1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defTabSz="1218987"/>
            <a:r>
              <a:rPr lang="de-DE" sz="1700" dirty="0">
                <a:solidFill>
                  <a:srgbClr val="9CDCFE"/>
                </a:solidFill>
                <a:latin typeface="Consolas" panose="020B0609020204030204" pitchFamily="49" charset="0"/>
              </a:rPr>
              <a:t>webSocketManager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de-DE" sz="1700" dirty="0">
                <a:solidFill>
                  <a:srgbClr val="DCDCAA"/>
                </a:solidFill>
                <a:latin typeface="Consolas" panose="020B0609020204030204" pitchFamily="49" charset="0"/>
              </a:rPr>
              <a:t>sendMessage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DCDCAA"/>
                </a:solidFill>
                <a:latin typeface="Consolas" panose="020B0609020204030204" pitchFamily="49" charset="0"/>
              </a:rPr>
              <a:t>jsonEncode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'sender'</a:t>
            </a:r>
            <a:r>
              <a:rPr lang="de-DE" sz="17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'remote'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'profiles'</a:t>
            </a:r>
            <a:r>
              <a:rPr lang="de-DE" sz="17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9CDCFE"/>
                </a:solidFill>
                <a:latin typeface="Consolas" panose="020B0609020204030204" pitchFamily="49" charset="0"/>
              </a:rPr>
              <a:t>profiles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}));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220472" y="1706880"/>
            <a:ext cx="494753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Websocket-Server als zentrale Kommunikationsschnittstelle</a:t>
            </a:r>
          </a:p>
        </p:txBody>
      </p:sp>
    </p:spTree>
    <p:extLst>
      <p:ext uri="{BB962C8B-B14F-4D97-AF65-F5344CB8AC3E}">
        <p14:creationId xmlns:p14="http://schemas.microsoft.com/office/powerpoint/2010/main" val="288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[1] Google LLC, „Flutter Logo (Dark),“ [Online]. Verfügbar: </a:t>
            </a:r>
            <a:r>
              <a:rPr lang="de-DE" sz="2400" dirty="0">
                <a:hlinkClick r:id="rId2"/>
              </a:rPr>
              <a:t>https://</a:t>
            </a:r>
            <a:r>
              <a:rPr lang="de-DE" sz="2400" dirty="0">
                <a:hlinkClick r:id="rId2"/>
              </a:rPr>
              <a:t>flutter.dev/brand/</a:t>
            </a:r>
            <a:r>
              <a:rPr lang="de-DE" sz="2400" dirty="0"/>
              <a:t>. [Zugriff: 29. Juni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[2] JetBrains, „The State of Developer Ecosystem 2023,“ 2023. [Online]. Verfügbar: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>
                <a:hlinkClick r:id="rId3"/>
              </a:rPr>
              <a:t>www.jetbrains.com/lp/devecosystem-2023/development/</a:t>
            </a:r>
            <a:r>
              <a:rPr lang="de-DE" sz="2400" dirty="0"/>
              <a:t>. [Zugriff: 30. Juni 2024]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18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8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Spiegel AI facial recognition&amp; </a:t>
            </a:r>
            <a:r>
              <a:rPr lang="en-US" dirty="0" err="1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 Kuner 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Raspberry Pi 3 Model B</a:t>
            </a:r>
          </a:p>
          <a:p>
            <a:r>
              <a:rPr lang="de-DE" dirty="0"/>
              <a:t>Logitech Kamera</a:t>
            </a:r>
          </a:p>
          <a:p>
            <a:r>
              <a:rPr lang="de-DE" dirty="0"/>
              <a:t>Monitor</a:t>
            </a:r>
          </a:p>
          <a:p>
            <a:r>
              <a:rPr lang="de-DE" dirty="0"/>
              <a:t>WLAN Stick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26" name="Picture 2" descr="Raspberry Pi 3 Model B ARM-Cortex-A53 4x 1,2GHz, 1GB RAM, WLAN, Bluetooth,  LAN, 4x USB">
            <a:extLst>
              <a:ext uri="{FF2B5EF4-FFF2-40B4-BE49-F238E27FC236}">
                <a16:creationId xmlns:a16="http://schemas.microsoft.com/office/drawing/2014/main" id="{6CBFF9D5-0154-65CA-16CF-BE077EDD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35" y="476673"/>
            <a:ext cx="2316498" cy="13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BF8A59-4E03-F255-38D5-84A9F6A9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36" y="4361074"/>
            <a:ext cx="2316497" cy="1737373"/>
          </a:xfrm>
          <a:prstGeom prst="rect">
            <a:avLst/>
          </a:prstGeom>
        </p:spPr>
      </p:pic>
      <p:pic>
        <p:nvPicPr>
          <p:cNvPr id="1030" name="Picture 6" descr="Support für Dell 2208WFP | Dokumentation | Dell Deutschland">
            <a:extLst>
              <a:ext uri="{FF2B5EF4-FFF2-40B4-BE49-F238E27FC236}">
                <a16:creationId xmlns:a16="http://schemas.microsoft.com/office/drawing/2014/main" id="{9199BBC1-810D-4828-F578-03B861DDA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6" b="6848"/>
          <a:stretch/>
        </p:blipFill>
        <p:spPr bwMode="auto">
          <a:xfrm>
            <a:off x="9177536" y="2355908"/>
            <a:ext cx="2316497" cy="150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4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21796-12A8-4D96-D5B3-D35B2A98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72" y="136524"/>
            <a:ext cx="10360501" cy="1362077"/>
          </a:xfrm>
        </p:spPr>
        <p:txBody>
          <a:bodyPr>
            <a:normAutofit/>
          </a:bodyPr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90CC1C-3F3F-B2C6-9DBB-F1019086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 einer robusten Gesichtserkennung</a:t>
            </a:r>
          </a:p>
          <a:p>
            <a:r>
              <a:rPr lang="de-DE" dirty="0"/>
              <a:t>Erstellen von Profilen</a:t>
            </a:r>
          </a:p>
          <a:p>
            <a:r>
              <a:rPr lang="de-DE" dirty="0"/>
              <a:t>Wiedererkennung von Personen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921D6-72CE-8392-ADA4-BE149635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BFC32E-67D3-C851-7833-BAFD96B4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20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3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799EE-EE57-298A-D9DB-0E8AD8E8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Gesichtserkennung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D188EA-6DA1-3921-2346-7FF11F1E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72" y="1700808"/>
            <a:ext cx="10360501" cy="4462272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Feature </a:t>
            </a:r>
            <a:r>
              <a:rPr lang="de-DE" dirty="0" err="1"/>
              <a:t>Extraction</a:t>
            </a:r>
            <a:endParaRPr lang="de-DE" dirty="0"/>
          </a:p>
          <a:p>
            <a:r>
              <a:rPr lang="de-DE" dirty="0" err="1"/>
              <a:t>Matching</a:t>
            </a:r>
            <a:r>
              <a:rPr lang="de-DE" dirty="0"/>
              <a:t> and Recognition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8F5BFF-4D4B-913C-71AD-A9AB6FEA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2418DC-DB0E-3405-4C22-69F2616E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21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4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461D9-FDE3-8714-0AB6-007BE9CF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HAAR-</a:t>
            </a:r>
            <a:r>
              <a:rPr lang="de-DE" dirty="0" err="1"/>
              <a:t>Cascades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FD855-E60C-8D70-1D5F-AC8F9488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Vorteil: Schnell und einfache Implementierung</a:t>
            </a:r>
          </a:p>
          <a:p>
            <a:r>
              <a:rPr lang="de-DE" dirty="0"/>
              <a:t>Nachteil: Begrenzte Genauigkeit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CF39B2-8474-38E4-8239-85153140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C75D5A-3302-3675-03AE-29D9F68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22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1CD460-4DE9-3836-F278-024C03D2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31" y="3429000"/>
            <a:ext cx="3096344" cy="18812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09E7E1D-B1BA-DE7A-3AC2-9891F718CA92}"/>
              </a:ext>
            </a:extLst>
          </p:cNvPr>
          <p:cNvSpPr txBox="1"/>
          <p:nvPr/>
        </p:nvSpPr>
        <p:spPr>
          <a:xfrm>
            <a:off x="1220472" y="5402520"/>
            <a:ext cx="4386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de-DE" sz="700" dirty="0">
                <a:solidFill>
                  <a:prstClr val="white"/>
                </a:solidFill>
                <a:latin typeface="Calibri"/>
              </a:rPr>
              <a:t>https://st.quantrimang.com/photos/image/2022/11/11/lap-trinh-cong-cu-phat-hien-khuon-mat-bang-python-1.jpg</a:t>
            </a:r>
          </a:p>
        </p:txBody>
      </p:sp>
    </p:spTree>
    <p:extLst>
      <p:ext uri="{BB962C8B-B14F-4D97-AF65-F5344CB8AC3E}">
        <p14:creationId xmlns:p14="http://schemas.microsoft.com/office/powerpoint/2010/main" val="308658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0445F-EB85-EC68-8425-839913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C7E374-16F8-D702-6974-4A803FAD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Vorteil: Sehr präzise</a:t>
            </a:r>
          </a:p>
          <a:p>
            <a:r>
              <a:rPr lang="de-DE" dirty="0"/>
              <a:t>Nachteil: Umfangreich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238661-85C3-67B8-4983-D408AD636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459BB-94BF-DA2C-EABA-3336DB2C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23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117A67-C603-D596-C150-4FF13EA7F3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2" y="3401214"/>
            <a:ext cx="3289545" cy="185036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B39D61-FB1B-5FC5-AF08-77578BEB9D7F}"/>
              </a:ext>
            </a:extLst>
          </p:cNvPr>
          <p:cNvSpPr txBox="1"/>
          <p:nvPr/>
        </p:nvSpPr>
        <p:spPr>
          <a:xfrm>
            <a:off x="1127448" y="5256587"/>
            <a:ext cx="697659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de-DE" sz="500" dirty="0">
                <a:solidFill>
                  <a:prstClr val="white"/>
                </a:solidFill>
                <a:latin typeface="Calibri"/>
              </a:rPr>
              <a:t>https://th.bing.com/th/id/R.a09546cec1edf3a919e28c64b9995970?rik=CfUFyTZKdo5%2fMQ&amp;riu=http%3a%2f%2fjyywiki.cn%2fpages%2fOS%2fimg%2fhog-cell-gradients.png&amp;ehk=ywpOQaiJ1EExZx1DRuQasxlva0ABx10Smsq0JsXrDHI%3d&amp;risl=&amp;pid=ImgRaw&amp;r=0</a:t>
            </a:r>
          </a:p>
        </p:txBody>
      </p:sp>
    </p:spTree>
    <p:extLst>
      <p:ext uri="{BB962C8B-B14F-4D97-AF65-F5344CB8AC3E}">
        <p14:creationId xmlns:p14="http://schemas.microsoft.com/office/powerpoint/2010/main" val="33019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5AA52-3410-571A-AF41-BDB87A22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Troubleshooting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220D6-B394-8CAD-2320-6F5D4DA8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Verbesserung der </a:t>
            </a:r>
            <a:r>
              <a:rPr lang="de-DE" dirty="0" err="1"/>
              <a:t>dlib</a:t>
            </a:r>
            <a:r>
              <a:rPr lang="de-DE" dirty="0"/>
              <a:t> Performance</a:t>
            </a:r>
          </a:p>
          <a:p>
            <a:r>
              <a:rPr lang="de-DE" dirty="0"/>
              <a:t>Lösungsansätze:</a:t>
            </a:r>
          </a:p>
          <a:p>
            <a:pPr marL="0" indent="0">
              <a:buNone/>
            </a:pPr>
            <a:r>
              <a:rPr lang="de-DE" dirty="0"/>
              <a:t>	- Reduzierung der Bildgröße</a:t>
            </a:r>
          </a:p>
          <a:p>
            <a:pPr marL="0" indent="0">
              <a:buNone/>
            </a:pPr>
            <a:r>
              <a:rPr lang="de-DE" dirty="0"/>
              <a:t>	- Frame-Skips</a:t>
            </a:r>
          </a:p>
          <a:p>
            <a:pPr marL="0" indent="0">
              <a:buNone/>
            </a:pPr>
            <a:r>
              <a:rPr lang="de-DE" dirty="0"/>
              <a:t>	- Multithreading</a:t>
            </a:r>
          </a:p>
          <a:p>
            <a:pPr marL="0" indent="0">
              <a:buNone/>
            </a:pPr>
            <a:r>
              <a:rPr lang="de-DE" dirty="0"/>
              <a:t>	- Hardware-Beschleunigung</a:t>
            </a:r>
          </a:p>
          <a:p>
            <a:r>
              <a:rPr lang="de-DE" dirty="0"/>
              <a:t>Lösung?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9A4AC2-2A88-2429-FF5E-C81912CD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590D6-DFE9-6B0E-676E-24D201BB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24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2486C4-4A11-A4C5-AD1A-6B034200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27" y="2486803"/>
            <a:ext cx="3024336" cy="18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9F810-728A-D4D4-1F2E-4F297DD2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r>
              <a:rPr lang="de-DE" dirty="0"/>
              <a:t> &amp;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0653C-5E13-9A3D-012A-502B4BCE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Gesichtspunkte extrahieren</a:t>
            </a:r>
          </a:p>
          <a:p>
            <a:r>
              <a:rPr lang="de-DE" dirty="0"/>
              <a:t>Face Embedding</a:t>
            </a:r>
          </a:p>
          <a:p>
            <a:r>
              <a:rPr lang="de-DE" dirty="0" err="1"/>
              <a:t>Matching</a:t>
            </a:r>
            <a:r>
              <a:rPr lang="de-DE" dirty="0"/>
              <a:t> erkannter Gesichter mit Database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C11F2C-5C01-C1EA-9BC1-A8A04555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6C8823-D4E6-D7A4-67BD-6BAE3FFD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915208-1AF1-D59C-986A-6E8F18E4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594796"/>
            <a:ext cx="58483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1CED4-0FE1-EB47-F993-851ACEED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23A2F8B-13A7-A46D-1159-4BE18825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4704795"/>
            <a:ext cx="4728424" cy="13821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9A137C-675D-C4E5-8163-680D62A8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BCE7CB-9EE3-AEA0-CCCD-4EF19B57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26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79D65-44DD-8890-9B3A-A22B0214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60" y="244288"/>
            <a:ext cx="2657956" cy="24692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024221-3CDA-7A40-3B91-DBB6E9EF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04" y="4704794"/>
            <a:ext cx="6408712" cy="138455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612DAA-DCFB-F494-CDF4-150EEAB8F9F2}"/>
              </a:ext>
            </a:extLst>
          </p:cNvPr>
          <p:cNvSpPr txBox="1">
            <a:spLocks/>
          </p:cNvSpPr>
          <p:nvPr/>
        </p:nvSpPr>
        <p:spPr>
          <a:xfrm>
            <a:off x="1220472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Werden sauber erkannt und geladen, aber:</a:t>
            </a:r>
          </a:p>
          <a:p>
            <a:pPr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Ständige Synchronisation notwendig</a:t>
            </a:r>
          </a:p>
          <a:p>
            <a:pPr marL="0" indent="0">
              <a:buClr>
                <a:srgbClr val="009999"/>
              </a:buClr>
              <a:buNone/>
            </a:pPr>
            <a:r>
              <a:rPr lang="de-DE" dirty="0">
                <a:solidFill>
                  <a:prstClr val="white"/>
                </a:solidFill>
                <a:latin typeface="Calibri"/>
              </a:rPr>
              <a:t>	-&gt; Nutzung des </a:t>
            </a:r>
            <a:r>
              <a:rPr lang="de-DE" dirty="0" err="1">
                <a:solidFill>
                  <a:prstClr val="white"/>
                </a:solidFill>
                <a:latin typeface="Calibri"/>
              </a:rPr>
              <a:t>Websockets</a:t>
            </a:r>
            <a:endParaRPr lang="de-DE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11625" y="685801"/>
            <a:ext cx="10360501" cy="1223963"/>
          </a:xfrm>
        </p:spPr>
        <p:txBody>
          <a:bodyPr/>
          <a:lstStyle/>
          <a:p>
            <a:r>
              <a:rPr lang="de-DE" dirty="0"/>
              <a:t>Rahmen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3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Grafik 8" descr="Ein Bild, das Im Haus, Werkzeug, Büroausstattung, Tisch enthält.&#10;&#10;Automatisch generierte Beschreibung">
            <a:extLst>
              <a:ext uri="{FF2B5EF4-FFF2-40B4-BE49-F238E27FC236}">
                <a16:creationId xmlns:a16="http://schemas.microsoft.com/office/drawing/2014/main" id="{0625E965-B2F1-7926-5591-F3B3E8B028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140968"/>
            <a:ext cx="4608512" cy="2592288"/>
          </a:xfrm>
          <a:prstGeom prst="rect">
            <a:avLst/>
          </a:prstGeom>
        </p:spPr>
      </p:pic>
      <p:pic>
        <p:nvPicPr>
          <p:cNvPr id="11" name="Grafik 10" descr="Ein Bild, das Holz, Box, Mobiliar, Sperrholz enthält.&#10;&#10;Automatisch generierte Beschreibung">
            <a:extLst>
              <a:ext uri="{FF2B5EF4-FFF2-40B4-BE49-F238E27FC236}">
                <a16:creationId xmlns:a16="http://schemas.microsoft.com/office/drawing/2014/main" id="{CE8B449D-8978-78C1-99B7-8B2C5B21C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14827"/>
          <a:stretch/>
        </p:blipFill>
        <p:spPr>
          <a:xfrm>
            <a:off x="6192359" y="2348881"/>
            <a:ext cx="2072829" cy="2778619"/>
          </a:xfrm>
          <a:prstGeom prst="rect">
            <a:avLst/>
          </a:prstGeom>
        </p:spPr>
      </p:pic>
      <p:pic>
        <p:nvPicPr>
          <p:cNvPr id="4" name="Grafik 3" descr="Ein Bild, das Im Haus, Boden, Haushaltsgerät, Wand enthält.&#10;&#10;Automatisch generierte Beschreibung">
            <a:extLst>
              <a:ext uri="{FF2B5EF4-FFF2-40B4-BE49-F238E27FC236}">
                <a16:creationId xmlns:a16="http://schemas.microsoft.com/office/drawing/2014/main" id="{35BE9D40-2E63-46AC-9ABA-31B1C66B8A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r="10314" b="30392"/>
          <a:stretch/>
        </p:blipFill>
        <p:spPr>
          <a:xfrm>
            <a:off x="8736913" y="1052736"/>
            <a:ext cx="2736304" cy="30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Aufbau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4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 descr="Ein Bild, das Elektronik, Elektrische Leitungen, Schrumpfschlauch, Elektronisches Bauteil enthält.&#10;&#10;Automatisch generierte Beschreibung">
            <a:extLst>
              <a:ext uri="{FF2B5EF4-FFF2-40B4-BE49-F238E27FC236}">
                <a16:creationId xmlns:a16="http://schemas.microsoft.com/office/drawing/2014/main" id="{EC7829FC-A1DE-FAC7-5B95-83E05FB66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692696"/>
            <a:ext cx="3165816" cy="4221088"/>
          </a:xfrm>
          <a:prstGeom prst="rect">
            <a:avLst/>
          </a:prstGeom>
        </p:spPr>
      </p:pic>
      <p:pic>
        <p:nvPicPr>
          <p:cNvPr id="5" name="Grafik 4" descr="Ein Bild, das Im Haus, Boden, Haushaltsgerät, Wand enthält.&#10;&#10;Automatisch generierte Beschreibung">
            <a:extLst>
              <a:ext uri="{FF2B5EF4-FFF2-40B4-BE49-F238E27FC236}">
                <a16:creationId xmlns:a16="http://schemas.microsoft.com/office/drawing/2014/main" id="{02C8EB38-A27C-F423-E737-BDEE841521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r="10314" b="30392"/>
          <a:stretch/>
        </p:blipFill>
        <p:spPr>
          <a:xfrm>
            <a:off x="983432" y="2941168"/>
            <a:ext cx="2736304" cy="3055144"/>
          </a:xfrm>
          <a:prstGeom prst="rect">
            <a:avLst/>
          </a:prstGeom>
        </p:spPr>
      </p:pic>
      <p:pic>
        <p:nvPicPr>
          <p:cNvPr id="8" name="Grafik 7" descr="Ein Bild, das Elektrische Leitungen, Kabel, Elektronik, Stromversorgung enthält.&#10;&#10;Automatisch generierte Beschreibung">
            <a:extLst>
              <a:ext uri="{FF2B5EF4-FFF2-40B4-BE49-F238E27FC236}">
                <a16:creationId xmlns:a16="http://schemas.microsoft.com/office/drawing/2014/main" id="{F647C07A-BD4A-1E6B-03CE-ADDE49841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4281" r="6422" b="21866"/>
          <a:stretch/>
        </p:blipFill>
        <p:spPr>
          <a:xfrm>
            <a:off x="4439816" y="2271292"/>
            <a:ext cx="2949792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Referenzen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[1] Raspberry PI Modul B [Online]. Verfügbar:</a:t>
            </a:r>
            <a:br>
              <a:rPr lang="de-DE" sz="2400" dirty="0"/>
            </a:br>
            <a:r>
              <a:rPr lang="de-DE" sz="2400" dirty="0">
                <a:hlinkClick r:id="rId2"/>
              </a:rPr>
              <a:t>https://www.raspberrypi.com/products/raspberry-pi-3-model-b/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[2] Logitech Kamera [Online]. Verfügbar: </a:t>
            </a:r>
            <a:r>
              <a:rPr lang="de-DE" sz="2400" dirty="0">
                <a:hlinkClick r:id="rId3"/>
              </a:rPr>
              <a:t>https://www.logitech.com/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[3] Dell </a:t>
            </a:r>
            <a:r>
              <a:rPr lang="de-DE" sz="2400" dirty="0" err="1"/>
              <a:t>Dell</a:t>
            </a:r>
            <a:r>
              <a:rPr lang="de-DE" sz="2400" dirty="0"/>
              <a:t> 2208WFP [Online]. Verfügbar: </a:t>
            </a:r>
            <a:r>
              <a:rPr lang="de-DE" sz="2400" dirty="0">
                <a:hlinkClick r:id="rId4"/>
              </a:rPr>
              <a:t>https://www.dell.com/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,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4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Spiegel AI Display Setup / </a:t>
            </a:r>
            <a:r>
              <a:rPr lang="en-US" dirty="0" err="1"/>
              <a:t>Aufteilung</a:t>
            </a:r>
            <a:r>
              <a:rPr lang="en-US" dirty="0"/>
              <a:t> &amp; Widgets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 </a:t>
            </a:r>
            <a:r>
              <a:rPr lang="en-US" dirty="0" err="1"/>
              <a:t>Kranner</a:t>
            </a:r>
            <a:r>
              <a:rPr lang="en-US" dirty="0"/>
              <a:t>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Display Aufteilung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r>
              <a:rPr lang="de-DE" dirty="0"/>
              <a:t>JavaScript + </a:t>
            </a:r>
            <a:r>
              <a:rPr lang="de-DE" dirty="0" err="1"/>
              <a:t>Html</a:t>
            </a:r>
            <a:r>
              <a:rPr lang="de-DE" dirty="0"/>
              <a:t> + CSS</a:t>
            </a:r>
          </a:p>
          <a:p>
            <a:r>
              <a:rPr lang="de-DE" dirty="0"/>
              <a:t>Entwicklungsumgebung: Visual Studio Code</a:t>
            </a:r>
          </a:p>
          <a:p>
            <a:r>
              <a:rPr lang="de-DE" dirty="0"/>
              <a:t>3x3 Raster (Mitte muss frei bleiben)</a:t>
            </a:r>
          </a:p>
          <a:p>
            <a:r>
              <a:rPr lang="de-DE" dirty="0"/>
              <a:t>Verschiedene Widgets</a:t>
            </a:r>
          </a:p>
          <a:p>
            <a:r>
              <a:rPr lang="de-DE" dirty="0"/>
              <a:t>Anordnung der Widgets ist dynamisch</a:t>
            </a:r>
          </a:p>
          <a:p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7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9341FF-3037-E5FD-5941-C59C03F1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738177"/>
            <a:ext cx="6302844" cy="34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Kalender</a:t>
            </a:r>
          </a:p>
          <a:p>
            <a:r>
              <a:rPr lang="de-DE" dirty="0"/>
              <a:t>Wettervorhersage</a:t>
            </a:r>
          </a:p>
          <a:p>
            <a:r>
              <a:rPr lang="de-DE" dirty="0"/>
              <a:t>Notizen</a:t>
            </a:r>
          </a:p>
          <a:p>
            <a:r>
              <a:rPr lang="de-DE" dirty="0"/>
              <a:t>Termine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8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53F74E-D847-D343-89D4-C5478F7E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3" y="1052736"/>
            <a:ext cx="2348765" cy="21090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E3AE9B9-9D9D-8FDF-CD64-F7D0760D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8" y="1052736"/>
            <a:ext cx="3586314" cy="21090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741303-2537-2C44-F58C-2981298FF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19" y="3501009"/>
            <a:ext cx="2347258" cy="22058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30D00C-29D8-2C4B-D219-449733795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8" y="3909213"/>
            <a:ext cx="3607204" cy="13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Spiegel AI Widgets &amp; </a:t>
            </a:r>
            <a:r>
              <a:rPr lang="en-US" dirty="0" err="1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Marcel Wagner 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1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3.xml><?xml version="1.0" encoding="utf-8"?>
<a:theme xmlns:a="http://schemas.openxmlformats.org/drawingml/2006/main" name="2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4.xml><?xml version="1.0" encoding="utf-8"?>
<a:theme xmlns:a="http://schemas.openxmlformats.org/drawingml/2006/main" name="3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Widescreen</PresentationFormat>
  <Paragraphs>170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Tech 16x9</vt:lpstr>
      <vt:lpstr>1_Tech 16x9</vt:lpstr>
      <vt:lpstr>2_Tech 16x9</vt:lpstr>
      <vt:lpstr>3_Tech 16x9</vt:lpstr>
      <vt:lpstr>Spiegel AI Rahmen &amp; Hardware</vt:lpstr>
      <vt:lpstr>Hardware</vt:lpstr>
      <vt:lpstr>Rahmen</vt:lpstr>
      <vt:lpstr>Hardware Aufbau</vt:lpstr>
      <vt:lpstr>Referenzen</vt:lpstr>
      <vt:lpstr>Spiegel AI Display Setup / Aufteilung &amp; Widgets</vt:lpstr>
      <vt:lpstr>Display Aufteilung</vt:lpstr>
      <vt:lpstr>Widgets</vt:lpstr>
      <vt:lpstr>Spiegel AI Widgets &amp; Schnittstelle</vt:lpstr>
      <vt:lpstr>Widgets</vt:lpstr>
      <vt:lpstr>Widget Änderungen</vt:lpstr>
      <vt:lpstr>Widget Änderungen</vt:lpstr>
      <vt:lpstr>Spiegel AI Remote App &amp; Schnittstelle</vt:lpstr>
      <vt:lpstr>Die Flutter™ SDK</vt:lpstr>
      <vt:lpstr>Remote &amp; Widgets</vt:lpstr>
      <vt:lpstr>Profile</vt:lpstr>
      <vt:lpstr>Schnittstelle</vt:lpstr>
      <vt:lpstr>Referenzen</vt:lpstr>
      <vt:lpstr>Spiegel AI facial recognition&amp; Schnittstelle</vt:lpstr>
      <vt:lpstr>Projektziel</vt:lpstr>
      <vt:lpstr>Grundlagen der Gesichtserkennung</vt:lpstr>
      <vt:lpstr>HAAR-Cascades</vt:lpstr>
      <vt:lpstr>dlib</vt:lpstr>
      <vt:lpstr>Performance Troubleshooting</vt:lpstr>
      <vt:lpstr>Feature Extraction &amp; Matching</vt:lpstr>
      <vt:lpstr>Profile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Spiegel AI Rahmen &amp; Hardware</dc:title>
  <dc:creator>NightPic</dc:creator>
  <cp:lastModifiedBy>NightPic</cp:lastModifiedBy>
  <cp:revision>1</cp:revision>
  <dcterms:created xsi:type="dcterms:W3CDTF">2024-07-02T16:18:34Z</dcterms:created>
  <dcterms:modified xsi:type="dcterms:W3CDTF">2024-07-02T16:21:18Z</dcterms:modified>
</cp:coreProperties>
</file>